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28800425" cy="4320063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D49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BFD46F8-9DEB-475B-B8E1-38503284A54A}" v="14" dt="2025-11-19T01:49:17.24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50" d="100"/>
          <a:sy n="50" d="100"/>
        </p:scale>
        <p:origin x="258" y="-87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Valdir Pereira de Abreu Junior" userId="1b91d3baf28de0c0" providerId="LiveId" clId="{B0065B5F-B822-4832-92C7-C01B8B48677B}"/>
    <pc:docChg chg="undo custSel modSld">
      <pc:chgData name="Valdir Pereira de Abreu Junior" userId="1b91d3baf28de0c0" providerId="LiveId" clId="{B0065B5F-B822-4832-92C7-C01B8B48677B}" dt="2025-11-19T02:21:31.979" v="250" actId="166"/>
      <pc:docMkLst>
        <pc:docMk/>
      </pc:docMkLst>
      <pc:sldChg chg="addSp delSp modSp mod">
        <pc:chgData name="Valdir Pereira de Abreu Junior" userId="1b91d3baf28de0c0" providerId="LiveId" clId="{B0065B5F-B822-4832-92C7-C01B8B48677B}" dt="2025-11-19T02:21:31.979" v="250" actId="166"/>
        <pc:sldMkLst>
          <pc:docMk/>
          <pc:sldMk cId="1145089842" sldId="256"/>
        </pc:sldMkLst>
        <pc:spChg chg="mod">
          <ac:chgData name="Valdir Pereira de Abreu Junior" userId="1b91d3baf28de0c0" providerId="LiveId" clId="{B0065B5F-B822-4832-92C7-C01B8B48677B}" dt="2025-11-19T01:48:29.361" v="43" actId="20577"/>
          <ac:spMkLst>
            <pc:docMk/>
            <pc:sldMk cId="1145089842" sldId="256"/>
            <ac:spMk id="2" creationId="{78635647-EDF2-4986-E7B4-E8E02B151C78}"/>
          </ac:spMkLst>
        </pc:spChg>
        <pc:spChg chg="mod">
          <ac:chgData name="Valdir Pereira de Abreu Junior" userId="1b91d3baf28de0c0" providerId="LiveId" clId="{B0065B5F-B822-4832-92C7-C01B8B48677B}" dt="2025-11-19T02:17:38.032" v="236" actId="122"/>
          <ac:spMkLst>
            <pc:docMk/>
            <pc:sldMk cId="1145089842" sldId="256"/>
            <ac:spMk id="11" creationId="{E47ED177-B31A-E4DD-2781-326B565D0368}"/>
          </ac:spMkLst>
        </pc:spChg>
        <pc:spChg chg="mod">
          <ac:chgData name="Valdir Pereira de Abreu Junior" userId="1b91d3baf28de0c0" providerId="LiveId" clId="{B0065B5F-B822-4832-92C7-C01B8B48677B}" dt="2025-11-19T02:17:08.022" v="232" actId="1076"/>
          <ac:spMkLst>
            <pc:docMk/>
            <pc:sldMk cId="1145089842" sldId="256"/>
            <ac:spMk id="12" creationId="{9F5A5D6A-DCDF-87C8-57B4-5072ED2F258B}"/>
          </ac:spMkLst>
        </pc:spChg>
        <pc:spChg chg="mod">
          <ac:chgData name="Valdir Pereira de Abreu Junior" userId="1b91d3baf28de0c0" providerId="LiveId" clId="{B0065B5F-B822-4832-92C7-C01B8B48677B}" dt="2025-11-19T01:48:02.673" v="39" actId="20577"/>
          <ac:spMkLst>
            <pc:docMk/>
            <pc:sldMk cId="1145089842" sldId="256"/>
            <ac:spMk id="20" creationId="{8381178C-5FBF-4AEC-AA82-9A72BA04B5DE}"/>
          </ac:spMkLst>
        </pc:spChg>
        <pc:spChg chg="mod">
          <ac:chgData name="Valdir Pereira de Abreu Junior" userId="1b91d3baf28de0c0" providerId="LiveId" clId="{B0065B5F-B822-4832-92C7-C01B8B48677B}" dt="2025-11-19T01:50:07.614" v="145" actId="20577"/>
          <ac:spMkLst>
            <pc:docMk/>
            <pc:sldMk cId="1145089842" sldId="256"/>
            <ac:spMk id="21" creationId="{20A99F8F-F79C-283E-ED3B-B82C5C8684C2}"/>
          </ac:spMkLst>
        </pc:spChg>
        <pc:spChg chg="mod ord">
          <ac:chgData name="Valdir Pereira de Abreu Junior" userId="1b91d3baf28de0c0" providerId="LiveId" clId="{B0065B5F-B822-4832-92C7-C01B8B48677B}" dt="2025-11-19T02:21:31.979" v="250" actId="166"/>
          <ac:spMkLst>
            <pc:docMk/>
            <pc:sldMk cId="1145089842" sldId="256"/>
            <ac:spMk id="22" creationId="{E91F2E0A-39B3-F169-7A20-B1E60130C24F}"/>
          </ac:spMkLst>
        </pc:spChg>
        <pc:spChg chg="mod">
          <ac:chgData name="Valdir Pereira de Abreu Junior" userId="1b91d3baf28de0c0" providerId="LiveId" clId="{B0065B5F-B822-4832-92C7-C01B8B48677B}" dt="2025-11-19T01:29:28.321" v="23" actId="6549"/>
          <ac:spMkLst>
            <pc:docMk/>
            <pc:sldMk cId="1145089842" sldId="256"/>
            <ac:spMk id="23" creationId="{75D3DE07-360C-4D6A-92F3-EC9ADE8855E6}"/>
          </ac:spMkLst>
        </pc:spChg>
        <pc:spChg chg="mod">
          <ac:chgData name="Valdir Pereira de Abreu Junior" userId="1b91d3baf28de0c0" providerId="LiveId" clId="{B0065B5F-B822-4832-92C7-C01B8B48677B}" dt="2025-11-19T02:16:07.026" v="220" actId="20577"/>
          <ac:spMkLst>
            <pc:docMk/>
            <pc:sldMk cId="1145089842" sldId="256"/>
            <ac:spMk id="24" creationId="{0B60E04B-9FA2-7ABF-1492-26E61C984E6F}"/>
          </ac:spMkLst>
        </pc:spChg>
        <pc:spChg chg="mod">
          <ac:chgData name="Valdir Pereira de Abreu Junior" userId="1b91d3baf28de0c0" providerId="LiveId" clId="{B0065B5F-B822-4832-92C7-C01B8B48677B}" dt="2025-11-19T02:17:41.235" v="237" actId="122"/>
          <ac:spMkLst>
            <pc:docMk/>
            <pc:sldMk cId="1145089842" sldId="256"/>
            <ac:spMk id="27" creationId="{D77A0006-068E-0DD2-5D04-BEA3790F33CA}"/>
          </ac:spMkLst>
        </pc:spChg>
        <pc:spChg chg="del mod">
          <ac:chgData name="Valdir Pereira de Abreu Junior" userId="1b91d3baf28de0c0" providerId="LiveId" clId="{B0065B5F-B822-4832-92C7-C01B8B48677B}" dt="2025-11-19T01:27:13.643" v="14" actId="478"/>
          <ac:spMkLst>
            <pc:docMk/>
            <pc:sldMk cId="1145089842" sldId="256"/>
            <ac:spMk id="41" creationId="{38EF85FE-4EE4-49E7-B027-5A41A92F9538}"/>
          </ac:spMkLst>
        </pc:spChg>
        <pc:spChg chg="del">
          <ac:chgData name="Valdir Pereira de Abreu Junior" userId="1b91d3baf28de0c0" providerId="LiveId" clId="{B0065B5F-B822-4832-92C7-C01B8B48677B}" dt="2025-11-19T01:27:18.176" v="15" actId="478"/>
          <ac:spMkLst>
            <pc:docMk/>
            <pc:sldMk cId="1145089842" sldId="256"/>
            <ac:spMk id="44" creationId="{4A705611-D730-467A-8D9D-463A629029A1}"/>
          </ac:spMkLst>
        </pc:spChg>
        <pc:spChg chg="mod">
          <ac:chgData name="Valdir Pereira de Abreu Junior" userId="1b91d3baf28de0c0" providerId="LiveId" clId="{B0065B5F-B822-4832-92C7-C01B8B48677B}" dt="2025-11-19T02:17:58.009" v="239" actId="20577"/>
          <ac:spMkLst>
            <pc:docMk/>
            <pc:sldMk cId="1145089842" sldId="256"/>
            <ac:spMk id="45" creationId="{606ED75F-2D24-4C1D-9C7B-078D30D222B7}"/>
          </ac:spMkLst>
        </pc:spChg>
        <pc:picChg chg="add mod">
          <ac:chgData name="Valdir Pereira de Abreu Junior" userId="1b91d3baf28de0c0" providerId="LiveId" clId="{B0065B5F-B822-4832-92C7-C01B8B48677B}" dt="2025-11-19T01:49:17.245" v="52"/>
          <ac:picMkLst>
            <pc:docMk/>
            <pc:sldMk cId="1145089842" sldId="256"/>
            <ac:picMk id="6" creationId="{9A6F01B1-2579-FE06-524B-7983073D5964}"/>
          </ac:picMkLst>
        </pc:picChg>
        <pc:picChg chg="del">
          <ac:chgData name="Valdir Pereira de Abreu Junior" userId="1b91d3baf28de0c0" providerId="LiveId" clId="{B0065B5F-B822-4832-92C7-C01B8B48677B}" dt="2025-11-19T01:48:52.276" v="44" actId="478"/>
          <ac:picMkLst>
            <pc:docMk/>
            <pc:sldMk cId="1145089842" sldId="256"/>
            <ac:picMk id="13" creationId="{9E265A06-57CE-FE19-87C6-797CB5F5DCFF}"/>
          </ac:picMkLst>
        </pc:picChg>
        <pc:picChg chg="add mod">
          <ac:chgData name="Valdir Pereira de Abreu Junior" userId="1b91d3baf28de0c0" providerId="LiveId" clId="{B0065B5F-B822-4832-92C7-C01B8B48677B}" dt="2025-11-19T02:16:36.582" v="227" actId="1076"/>
          <ac:picMkLst>
            <pc:docMk/>
            <pc:sldMk cId="1145089842" sldId="256"/>
            <ac:picMk id="14" creationId="{B4CDD54F-B37F-1816-05FB-D2F6F6FC2867}"/>
          </ac:picMkLst>
        </pc:picChg>
        <pc:picChg chg="add mod">
          <ac:chgData name="Valdir Pereira de Abreu Junior" userId="1b91d3baf28de0c0" providerId="LiveId" clId="{B0065B5F-B822-4832-92C7-C01B8B48677B}" dt="2025-11-19T02:20:39.706" v="249" actId="1076"/>
          <ac:picMkLst>
            <pc:docMk/>
            <pc:sldMk cId="1145089842" sldId="256"/>
            <ac:picMk id="16" creationId="{442D2900-AD7A-80D8-1B7C-31E81B35C6C3}"/>
          </ac:picMkLst>
        </pc:picChg>
        <pc:picChg chg="del">
          <ac:chgData name="Valdir Pereira de Abreu Junior" userId="1b91d3baf28de0c0" providerId="LiveId" clId="{B0065B5F-B822-4832-92C7-C01B8B48677B}" dt="2025-11-19T01:51:55.227" v="197" actId="478"/>
          <ac:picMkLst>
            <pc:docMk/>
            <pc:sldMk cId="1145089842" sldId="256"/>
            <ac:picMk id="19" creationId="{00F08960-C7F7-C2EC-4E8B-0E394DE55975}"/>
          </ac:picMkLst>
        </pc:picChg>
        <pc:picChg chg="del">
          <ac:chgData name="Valdir Pereira de Abreu Junior" userId="1b91d3baf28de0c0" providerId="LiveId" clId="{B0065B5F-B822-4832-92C7-C01B8B48677B}" dt="2025-11-19T02:16:09.161" v="221" actId="478"/>
          <ac:picMkLst>
            <pc:docMk/>
            <pc:sldMk cId="1145089842" sldId="256"/>
            <ac:picMk id="26" creationId="{67D59469-505B-1790-1A86-CCC29402DAEA}"/>
          </ac:picMkLst>
        </pc:picChg>
        <pc:picChg chg="add del mod">
          <ac:chgData name="Valdir Pereira de Abreu Junior" userId="1b91d3baf28de0c0" providerId="LiveId" clId="{B0065B5F-B822-4832-92C7-C01B8B48677B}" dt="2025-11-19T02:18:52.745" v="242" actId="478"/>
          <ac:picMkLst>
            <pc:docMk/>
            <pc:sldMk cId="1145089842" sldId="256"/>
            <ac:picMk id="28" creationId="{D50DDACA-133C-BCA7-9FF5-24C110885641}"/>
          </ac:picMkLst>
        </pc:picChg>
        <pc:picChg chg="add del">
          <ac:chgData name="Valdir Pereira de Abreu Junior" userId="1b91d3baf28de0c0" providerId="LiveId" clId="{B0065B5F-B822-4832-92C7-C01B8B48677B}" dt="2025-11-19T02:18:57.427" v="244" actId="478"/>
          <ac:picMkLst>
            <pc:docMk/>
            <pc:sldMk cId="1145089842" sldId="256"/>
            <ac:picMk id="31" creationId="{50CC1753-04B5-52C2-6AA9-624BC4AD5B32}"/>
          </ac:picMkLst>
        </pc:picChg>
        <pc:picChg chg="add mod">
          <ac:chgData name="Valdir Pereira de Abreu Junior" userId="1b91d3baf28de0c0" providerId="LiveId" clId="{B0065B5F-B822-4832-92C7-C01B8B48677B}" dt="2025-11-19T02:20:18.552" v="248" actId="1076"/>
          <ac:picMkLst>
            <pc:docMk/>
            <pc:sldMk cId="1145089842" sldId="256"/>
            <ac:picMk id="34" creationId="{118F7108-86BE-C4C3-0A5A-5DB4D114E585}"/>
          </ac:picMkLst>
        </pc:picChg>
        <pc:cxnChg chg="mod">
          <ac:chgData name="Valdir Pereira de Abreu Junior" userId="1b91d3baf28de0c0" providerId="LiveId" clId="{B0065B5F-B822-4832-92C7-C01B8B48677B}" dt="2025-11-19T02:18:07.740" v="240" actId="1076"/>
          <ac:cxnSpMkLst>
            <pc:docMk/>
            <pc:sldMk cId="1145089842" sldId="256"/>
            <ac:cxnSpMk id="18" creationId="{E6FE38C5-1AEE-48D6-9768-E63DD9B43EEB}"/>
          </ac:cxnSpMkLst>
        </pc:cxnChg>
        <pc:cxnChg chg="mod">
          <ac:chgData name="Valdir Pereira de Abreu Junior" userId="1b91d3baf28de0c0" providerId="LiveId" clId="{B0065B5F-B822-4832-92C7-C01B8B48677B}" dt="2025-11-19T02:18:11.711" v="241" actId="14100"/>
          <ac:cxnSpMkLst>
            <pc:docMk/>
            <pc:sldMk cId="1145089842" sldId="256"/>
            <ac:cxnSpMk id="32" creationId="{3D808EBE-86A6-419D-AABE-D7AA8068A08D}"/>
          </ac:cxnSpMkLst>
        </pc:cxn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60032" y="7070108"/>
            <a:ext cx="24480361" cy="15040222"/>
          </a:xfrm>
        </p:spPr>
        <p:txBody>
          <a:bodyPr anchor="b"/>
          <a:lstStyle>
            <a:lvl1pPr algn="ctr">
              <a:defRPr sz="18898"/>
            </a:lvl1pPr>
          </a:lstStyle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00053" y="22690338"/>
            <a:ext cx="21600319" cy="10430151"/>
          </a:xfrm>
        </p:spPr>
        <p:txBody>
          <a:bodyPr/>
          <a:lstStyle>
            <a:lvl1pPr marL="0" indent="0" algn="ctr">
              <a:buNone/>
              <a:defRPr sz="7559"/>
            </a:lvl1pPr>
            <a:lvl2pPr marL="1440043" indent="0" algn="ctr">
              <a:buNone/>
              <a:defRPr sz="6299"/>
            </a:lvl2pPr>
            <a:lvl3pPr marL="2880086" indent="0" algn="ctr">
              <a:buNone/>
              <a:defRPr sz="5669"/>
            </a:lvl3pPr>
            <a:lvl4pPr marL="4320129" indent="0" algn="ctr">
              <a:buNone/>
              <a:defRPr sz="5040"/>
            </a:lvl4pPr>
            <a:lvl5pPr marL="5760171" indent="0" algn="ctr">
              <a:buNone/>
              <a:defRPr sz="5040"/>
            </a:lvl5pPr>
            <a:lvl6pPr marL="7200214" indent="0" algn="ctr">
              <a:buNone/>
              <a:defRPr sz="5040"/>
            </a:lvl6pPr>
            <a:lvl7pPr marL="8640257" indent="0" algn="ctr">
              <a:buNone/>
              <a:defRPr sz="5040"/>
            </a:lvl7pPr>
            <a:lvl8pPr marL="10080300" indent="0" algn="ctr">
              <a:buNone/>
              <a:defRPr sz="5040"/>
            </a:lvl8pPr>
            <a:lvl9pPr marL="11520343" indent="0" algn="ctr">
              <a:buNone/>
              <a:defRPr sz="5040"/>
            </a:lvl9pPr>
          </a:lstStyle>
          <a:p>
            <a:r>
              <a:rPr lang="pt-BR"/>
              <a:t>Clique para editar o estilo do subtítulo Mestre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19/11/2025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046518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19/11/2025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448029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0610306" y="2300034"/>
            <a:ext cx="6210092" cy="36610544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80031" y="2300034"/>
            <a:ext cx="18270270" cy="36610544"/>
          </a:xfrm>
        </p:spPr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19/11/2025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495042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19/11/2025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528478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65030" y="10770172"/>
            <a:ext cx="24840367" cy="17970262"/>
          </a:xfrm>
        </p:spPr>
        <p:txBody>
          <a:bodyPr anchor="b"/>
          <a:lstStyle>
            <a:lvl1pPr>
              <a:defRPr sz="18898"/>
            </a:lvl1pPr>
          </a:lstStyle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65030" y="28910440"/>
            <a:ext cx="24840367" cy="9450136"/>
          </a:xfrm>
        </p:spPr>
        <p:txBody>
          <a:bodyPr/>
          <a:lstStyle>
            <a:lvl1pPr marL="0" indent="0">
              <a:buNone/>
              <a:defRPr sz="7559">
                <a:solidFill>
                  <a:schemeClr val="tx1"/>
                </a:solidFill>
              </a:defRPr>
            </a:lvl1pPr>
            <a:lvl2pPr marL="1440043" indent="0">
              <a:buNone/>
              <a:defRPr sz="6299">
                <a:solidFill>
                  <a:schemeClr val="tx1">
                    <a:tint val="75000"/>
                  </a:schemeClr>
                </a:solidFill>
              </a:defRPr>
            </a:lvl2pPr>
            <a:lvl3pPr marL="2880086" indent="0">
              <a:buNone/>
              <a:defRPr sz="5669">
                <a:solidFill>
                  <a:schemeClr val="tx1">
                    <a:tint val="75000"/>
                  </a:schemeClr>
                </a:solidFill>
              </a:defRPr>
            </a:lvl3pPr>
            <a:lvl4pPr marL="4320129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4pPr>
            <a:lvl5pPr marL="5760171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5pPr>
            <a:lvl6pPr marL="7200214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6pPr>
            <a:lvl7pPr marL="8640257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7pPr>
            <a:lvl8pPr marL="10080300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8pPr>
            <a:lvl9pPr marL="11520343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19/11/2025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161956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80029" y="11500170"/>
            <a:ext cx="12240181" cy="2741040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580215" y="11500170"/>
            <a:ext cx="12240181" cy="2741040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19/11/2025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851626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3780" y="2300044"/>
            <a:ext cx="24840367" cy="8350126"/>
          </a:xfrm>
        </p:spPr>
        <p:txBody>
          <a:bodyPr/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83784" y="10590160"/>
            <a:ext cx="12183928" cy="5190073"/>
          </a:xfrm>
        </p:spPr>
        <p:txBody>
          <a:bodyPr anchor="b"/>
          <a:lstStyle>
            <a:lvl1pPr marL="0" indent="0">
              <a:buNone/>
              <a:defRPr sz="7559" b="1"/>
            </a:lvl1pPr>
            <a:lvl2pPr marL="1440043" indent="0">
              <a:buNone/>
              <a:defRPr sz="6299" b="1"/>
            </a:lvl2pPr>
            <a:lvl3pPr marL="2880086" indent="0">
              <a:buNone/>
              <a:defRPr sz="5669" b="1"/>
            </a:lvl3pPr>
            <a:lvl4pPr marL="4320129" indent="0">
              <a:buNone/>
              <a:defRPr sz="5040" b="1"/>
            </a:lvl4pPr>
            <a:lvl5pPr marL="5760171" indent="0">
              <a:buNone/>
              <a:defRPr sz="5040" b="1"/>
            </a:lvl5pPr>
            <a:lvl6pPr marL="7200214" indent="0">
              <a:buNone/>
              <a:defRPr sz="5040" b="1"/>
            </a:lvl6pPr>
            <a:lvl7pPr marL="8640257" indent="0">
              <a:buNone/>
              <a:defRPr sz="5040" b="1"/>
            </a:lvl7pPr>
            <a:lvl8pPr marL="10080300" indent="0">
              <a:buNone/>
              <a:defRPr sz="5040" b="1"/>
            </a:lvl8pPr>
            <a:lvl9pPr marL="11520343" indent="0">
              <a:buNone/>
              <a:defRPr sz="504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83784" y="15780233"/>
            <a:ext cx="12183928" cy="23210346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4580217" y="10590160"/>
            <a:ext cx="12243932" cy="5190073"/>
          </a:xfrm>
        </p:spPr>
        <p:txBody>
          <a:bodyPr anchor="b"/>
          <a:lstStyle>
            <a:lvl1pPr marL="0" indent="0">
              <a:buNone/>
              <a:defRPr sz="7559" b="1"/>
            </a:lvl1pPr>
            <a:lvl2pPr marL="1440043" indent="0">
              <a:buNone/>
              <a:defRPr sz="6299" b="1"/>
            </a:lvl2pPr>
            <a:lvl3pPr marL="2880086" indent="0">
              <a:buNone/>
              <a:defRPr sz="5669" b="1"/>
            </a:lvl3pPr>
            <a:lvl4pPr marL="4320129" indent="0">
              <a:buNone/>
              <a:defRPr sz="5040" b="1"/>
            </a:lvl4pPr>
            <a:lvl5pPr marL="5760171" indent="0">
              <a:buNone/>
              <a:defRPr sz="5040" b="1"/>
            </a:lvl5pPr>
            <a:lvl6pPr marL="7200214" indent="0">
              <a:buNone/>
              <a:defRPr sz="5040" b="1"/>
            </a:lvl6pPr>
            <a:lvl7pPr marL="8640257" indent="0">
              <a:buNone/>
              <a:defRPr sz="5040" b="1"/>
            </a:lvl7pPr>
            <a:lvl8pPr marL="10080300" indent="0">
              <a:buNone/>
              <a:defRPr sz="5040" b="1"/>
            </a:lvl8pPr>
            <a:lvl9pPr marL="11520343" indent="0">
              <a:buNone/>
              <a:defRPr sz="504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4580217" y="15780233"/>
            <a:ext cx="12243932" cy="23210346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19/11/2025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646458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19/11/2025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794576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19/11/2025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231242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3780" y="2880042"/>
            <a:ext cx="9288887" cy="10080149"/>
          </a:xfrm>
        </p:spPr>
        <p:txBody>
          <a:bodyPr anchor="b"/>
          <a:lstStyle>
            <a:lvl1pPr>
              <a:defRPr sz="10079"/>
            </a:lvl1pPr>
          </a:lstStyle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243932" y="6220102"/>
            <a:ext cx="14580215" cy="30700453"/>
          </a:xfrm>
        </p:spPr>
        <p:txBody>
          <a:bodyPr/>
          <a:lstStyle>
            <a:lvl1pPr>
              <a:defRPr sz="10079"/>
            </a:lvl1pPr>
            <a:lvl2pPr>
              <a:defRPr sz="8819"/>
            </a:lvl2pPr>
            <a:lvl3pPr>
              <a:defRPr sz="7559"/>
            </a:lvl3pPr>
            <a:lvl4pPr>
              <a:defRPr sz="6299"/>
            </a:lvl4pPr>
            <a:lvl5pPr>
              <a:defRPr sz="6299"/>
            </a:lvl5pPr>
            <a:lvl6pPr>
              <a:defRPr sz="6299"/>
            </a:lvl6pPr>
            <a:lvl7pPr>
              <a:defRPr sz="6299"/>
            </a:lvl7pPr>
            <a:lvl8pPr>
              <a:defRPr sz="6299"/>
            </a:lvl8pPr>
            <a:lvl9pPr>
              <a:defRPr sz="6299"/>
            </a:lvl9pPr>
          </a:lstStyle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83780" y="12960191"/>
            <a:ext cx="9288887" cy="24010358"/>
          </a:xfrm>
        </p:spPr>
        <p:txBody>
          <a:bodyPr/>
          <a:lstStyle>
            <a:lvl1pPr marL="0" indent="0">
              <a:buNone/>
              <a:defRPr sz="5040"/>
            </a:lvl1pPr>
            <a:lvl2pPr marL="1440043" indent="0">
              <a:buNone/>
              <a:defRPr sz="4410"/>
            </a:lvl2pPr>
            <a:lvl3pPr marL="2880086" indent="0">
              <a:buNone/>
              <a:defRPr sz="3780"/>
            </a:lvl3pPr>
            <a:lvl4pPr marL="4320129" indent="0">
              <a:buNone/>
              <a:defRPr sz="3150"/>
            </a:lvl4pPr>
            <a:lvl5pPr marL="5760171" indent="0">
              <a:buNone/>
              <a:defRPr sz="3150"/>
            </a:lvl5pPr>
            <a:lvl6pPr marL="7200214" indent="0">
              <a:buNone/>
              <a:defRPr sz="3150"/>
            </a:lvl6pPr>
            <a:lvl7pPr marL="8640257" indent="0">
              <a:buNone/>
              <a:defRPr sz="3150"/>
            </a:lvl7pPr>
            <a:lvl8pPr marL="10080300" indent="0">
              <a:buNone/>
              <a:defRPr sz="3150"/>
            </a:lvl8pPr>
            <a:lvl9pPr marL="11520343" indent="0">
              <a:buNone/>
              <a:defRPr sz="315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19/11/2025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959506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3780" y="2880042"/>
            <a:ext cx="9288887" cy="10080149"/>
          </a:xfrm>
        </p:spPr>
        <p:txBody>
          <a:bodyPr anchor="b"/>
          <a:lstStyle>
            <a:lvl1pPr>
              <a:defRPr sz="10079"/>
            </a:lvl1pPr>
          </a:lstStyle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243932" y="6220102"/>
            <a:ext cx="14580215" cy="30700453"/>
          </a:xfrm>
        </p:spPr>
        <p:txBody>
          <a:bodyPr anchor="t"/>
          <a:lstStyle>
            <a:lvl1pPr marL="0" indent="0">
              <a:buNone/>
              <a:defRPr sz="10079"/>
            </a:lvl1pPr>
            <a:lvl2pPr marL="1440043" indent="0">
              <a:buNone/>
              <a:defRPr sz="8819"/>
            </a:lvl2pPr>
            <a:lvl3pPr marL="2880086" indent="0">
              <a:buNone/>
              <a:defRPr sz="7559"/>
            </a:lvl3pPr>
            <a:lvl4pPr marL="4320129" indent="0">
              <a:buNone/>
              <a:defRPr sz="6299"/>
            </a:lvl4pPr>
            <a:lvl5pPr marL="5760171" indent="0">
              <a:buNone/>
              <a:defRPr sz="6299"/>
            </a:lvl5pPr>
            <a:lvl6pPr marL="7200214" indent="0">
              <a:buNone/>
              <a:defRPr sz="6299"/>
            </a:lvl6pPr>
            <a:lvl7pPr marL="8640257" indent="0">
              <a:buNone/>
              <a:defRPr sz="6299"/>
            </a:lvl7pPr>
            <a:lvl8pPr marL="10080300" indent="0">
              <a:buNone/>
              <a:defRPr sz="6299"/>
            </a:lvl8pPr>
            <a:lvl9pPr marL="11520343" indent="0">
              <a:buNone/>
              <a:defRPr sz="6299"/>
            </a:lvl9pPr>
          </a:lstStyle>
          <a:p>
            <a:r>
              <a:rPr lang="pt-BR"/>
              <a:t>Clique no ícone para adicionar uma imagem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83780" y="12960191"/>
            <a:ext cx="9288887" cy="24010358"/>
          </a:xfrm>
        </p:spPr>
        <p:txBody>
          <a:bodyPr/>
          <a:lstStyle>
            <a:lvl1pPr marL="0" indent="0">
              <a:buNone/>
              <a:defRPr sz="5040"/>
            </a:lvl1pPr>
            <a:lvl2pPr marL="1440043" indent="0">
              <a:buNone/>
              <a:defRPr sz="4410"/>
            </a:lvl2pPr>
            <a:lvl3pPr marL="2880086" indent="0">
              <a:buNone/>
              <a:defRPr sz="3780"/>
            </a:lvl3pPr>
            <a:lvl4pPr marL="4320129" indent="0">
              <a:buNone/>
              <a:defRPr sz="3150"/>
            </a:lvl4pPr>
            <a:lvl5pPr marL="5760171" indent="0">
              <a:buNone/>
              <a:defRPr sz="3150"/>
            </a:lvl5pPr>
            <a:lvl6pPr marL="7200214" indent="0">
              <a:buNone/>
              <a:defRPr sz="3150"/>
            </a:lvl6pPr>
            <a:lvl7pPr marL="8640257" indent="0">
              <a:buNone/>
              <a:defRPr sz="3150"/>
            </a:lvl7pPr>
            <a:lvl8pPr marL="10080300" indent="0">
              <a:buNone/>
              <a:defRPr sz="3150"/>
            </a:lvl8pPr>
            <a:lvl9pPr marL="11520343" indent="0">
              <a:buNone/>
              <a:defRPr sz="315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19/11/2025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364939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80029" y="2300044"/>
            <a:ext cx="24840367" cy="8350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80029" y="11500170"/>
            <a:ext cx="24840367" cy="27410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980029" y="40040601"/>
            <a:ext cx="6480096" cy="23000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7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D85531-4E6B-49CA-97D3-087F430CF305}" type="datetimeFigureOut">
              <a:rPr lang="pt-BR" smtClean="0"/>
              <a:t>19/11/2025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540141" y="40040601"/>
            <a:ext cx="9720143" cy="23000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7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0340300" y="40040601"/>
            <a:ext cx="6480096" cy="23000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7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528557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2880086" rtl="0" eaLnBrk="1" latinLnBrk="0" hangingPunct="1">
        <a:lnSpc>
          <a:spcPct val="90000"/>
        </a:lnSpc>
        <a:spcBef>
          <a:spcPct val="0"/>
        </a:spcBef>
        <a:buNone/>
        <a:defRPr sz="1385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20021" indent="-720021" algn="l" defTabSz="2880086" rtl="0" eaLnBrk="1" latinLnBrk="0" hangingPunct="1">
        <a:lnSpc>
          <a:spcPct val="90000"/>
        </a:lnSpc>
        <a:spcBef>
          <a:spcPts val="3150"/>
        </a:spcBef>
        <a:buFont typeface="Arial" panose="020B0604020202020204" pitchFamily="34" charset="0"/>
        <a:buChar char="•"/>
        <a:defRPr sz="8819" kern="1200">
          <a:solidFill>
            <a:schemeClr val="tx1"/>
          </a:solidFill>
          <a:latin typeface="+mn-lt"/>
          <a:ea typeface="+mn-ea"/>
          <a:cs typeface="+mn-cs"/>
        </a:defRPr>
      </a:lvl1pPr>
      <a:lvl2pPr marL="2160064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7559" kern="1200">
          <a:solidFill>
            <a:schemeClr val="tx1"/>
          </a:solidFill>
          <a:latin typeface="+mn-lt"/>
          <a:ea typeface="+mn-ea"/>
          <a:cs typeface="+mn-cs"/>
        </a:defRPr>
      </a:lvl2pPr>
      <a:lvl3pPr marL="3600107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6299" kern="1200">
          <a:solidFill>
            <a:schemeClr val="tx1"/>
          </a:solidFill>
          <a:latin typeface="+mn-lt"/>
          <a:ea typeface="+mn-ea"/>
          <a:cs typeface="+mn-cs"/>
        </a:defRPr>
      </a:lvl3pPr>
      <a:lvl4pPr marL="5040150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5669" kern="1200">
          <a:solidFill>
            <a:schemeClr val="tx1"/>
          </a:solidFill>
          <a:latin typeface="+mn-lt"/>
          <a:ea typeface="+mn-ea"/>
          <a:cs typeface="+mn-cs"/>
        </a:defRPr>
      </a:lvl4pPr>
      <a:lvl5pPr marL="6480193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5669" kern="1200">
          <a:solidFill>
            <a:schemeClr val="tx1"/>
          </a:solidFill>
          <a:latin typeface="+mn-lt"/>
          <a:ea typeface="+mn-ea"/>
          <a:cs typeface="+mn-cs"/>
        </a:defRPr>
      </a:lvl5pPr>
      <a:lvl6pPr marL="7920236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5669" kern="1200">
          <a:solidFill>
            <a:schemeClr val="tx1"/>
          </a:solidFill>
          <a:latin typeface="+mn-lt"/>
          <a:ea typeface="+mn-ea"/>
          <a:cs typeface="+mn-cs"/>
        </a:defRPr>
      </a:lvl6pPr>
      <a:lvl7pPr marL="9360278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5669" kern="1200">
          <a:solidFill>
            <a:schemeClr val="tx1"/>
          </a:solidFill>
          <a:latin typeface="+mn-lt"/>
          <a:ea typeface="+mn-ea"/>
          <a:cs typeface="+mn-cs"/>
        </a:defRPr>
      </a:lvl7pPr>
      <a:lvl8pPr marL="10800321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5669" kern="1200">
          <a:solidFill>
            <a:schemeClr val="tx1"/>
          </a:solidFill>
          <a:latin typeface="+mn-lt"/>
          <a:ea typeface="+mn-ea"/>
          <a:cs typeface="+mn-cs"/>
        </a:defRPr>
      </a:lvl8pPr>
      <a:lvl9pPr marL="12240364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566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1pPr>
      <a:lvl2pPr marL="1440043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2pPr>
      <a:lvl3pPr marL="2880086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3pPr>
      <a:lvl4pPr marL="4320129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4pPr>
      <a:lvl5pPr marL="5760171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5pPr>
      <a:lvl6pPr marL="7200214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6pPr>
      <a:lvl7pPr marL="8640257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7pPr>
      <a:lvl8pPr marL="10080300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8pPr>
      <a:lvl9pPr marL="11520343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aixaDeTexto 7">
            <a:extLst>
              <a:ext uri="{FF2B5EF4-FFF2-40B4-BE49-F238E27FC236}">
                <a16:creationId xmlns:a16="http://schemas.microsoft.com/office/drawing/2014/main" id="{D9BA0CFF-C4E1-4894-8C6C-69F54DA65073}"/>
              </a:ext>
            </a:extLst>
          </p:cNvPr>
          <p:cNvSpPr txBox="1"/>
          <p:nvPr/>
        </p:nvSpPr>
        <p:spPr>
          <a:xfrm>
            <a:off x="2303512" y="588214"/>
            <a:ext cx="24223329" cy="1800000"/>
          </a:xfrm>
          <a:prstGeom prst="rect">
            <a:avLst/>
          </a:prstGeom>
          <a:solidFill>
            <a:srgbClr val="BD49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0">
            <a:noAutofit/>
          </a:bodyPr>
          <a:lstStyle/>
          <a:p>
            <a:pPr algn="ctr"/>
            <a:r>
              <a:rPr lang="pt-BR" sz="4500" b="1" dirty="0">
                <a:latin typeface="Arial" panose="020B0604020202020204" pitchFamily="34" charset="0"/>
                <a:cs typeface="Arial" panose="020B0604020202020204" pitchFamily="34" charset="0"/>
              </a:rPr>
              <a:t>ETEC ASTOR DE MATTOS CARVALHO</a:t>
            </a:r>
          </a:p>
          <a:p>
            <a:pPr algn="ctr"/>
            <a:r>
              <a:rPr lang="pt-BR" sz="4000" dirty="0"/>
              <a:t>02 de dezembro de 2025</a:t>
            </a:r>
          </a:p>
        </p:txBody>
      </p:sp>
      <p:sp>
        <p:nvSpPr>
          <p:cNvPr id="10" name="CaixaDeTexto 6">
            <a:extLst>
              <a:ext uri="{FF2B5EF4-FFF2-40B4-BE49-F238E27FC236}">
                <a16:creationId xmlns:a16="http://schemas.microsoft.com/office/drawing/2014/main" id="{3E4DCC22-93EF-470B-A565-14C3A6A2E59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49430" y="2745169"/>
            <a:ext cx="24201207" cy="2369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pt-BR" sz="4400" b="1" dirty="0">
                <a:latin typeface="Arial"/>
                <a:cs typeface="Arial"/>
              </a:rPr>
              <a:t>GESTÃO EM MICRO E PEQUENAS EMPRESAS</a:t>
            </a:r>
            <a:endParaRPr lang="pt-BR" sz="4400" b="1" dirty="0">
              <a:latin typeface="Arial" pitchFamily="34" charset="0"/>
              <a:cs typeface="Arial" pitchFamily="34" charset="0"/>
            </a:endParaRPr>
          </a:p>
          <a:p>
            <a:pPr algn="ctr"/>
            <a:endParaRPr lang="pt-BR" sz="1400" dirty="0">
              <a:latin typeface="Arial"/>
              <a:cs typeface="Arial"/>
            </a:endParaRPr>
          </a:p>
          <a:p>
            <a:pPr algn="ctr"/>
            <a:endParaRPr lang="pt-BR" sz="3000" dirty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pt-BR" sz="3000" b="1" cap="all" dirty="0">
                <a:latin typeface="Arial"/>
                <a:cs typeface="Arial"/>
              </a:rPr>
              <a:t>FABIANA CRISTINA RAMOS LEME, VALDIR PEREIRA DE ABREU JUNIOR</a:t>
            </a:r>
            <a:endParaRPr lang="pt-BR" sz="3000" b="1" cap="all" dirty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pt-BR" sz="3000" b="1" dirty="0">
                <a:latin typeface="Arial"/>
                <a:cs typeface="Arial"/>
              </a:rPr>
              <a:t>Orientadora: </a:t>
            </a:r>
            <a:r>
              <a:rPr lang="pt-BR" sz="3000" dirty="0">
                <a:latin typeface="Arial"/>
                <a:cs typeface="Arial"/>
              </a:rPr>
              <a:t>Prof. Alexandre Daniel Alves</a:t>
            </a:r>
            <a:endParaRPr lang="pt-BR" sz="30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8" name="Conector reto 17">
            <a:extLst>
              <a:ext uri="{FF2B5EF4-FFF2-40B4-BE49-F238E27FC236}">
                <a16:creationId xmlns:a16="http://schemas.microsoft.com/office/drawing/2014/main" id="{E6FE38C5-1AEE-48D6-9768-E63DD9B43EEB}"/>
              </a:ext>
            </a:extLst>
          </p:cNvPr>
          <p:cNvCxnSpPr>
            <a:cxnSpLocks/>
          </p:cNvCxnSpPr>
          <p:nvPr/>
        </p:nvCxnSpPr>
        <p:spPr>
          <a:xfrm>
            <a:off x="677806" y="35309786"/>
            <a:ext cx="27344456" cy="0"/>
          </a:xfrm>
          <a:prstGeom prst="line">
            <a:avLst/>
          </a:prstGeom>
          <a:ln w="88900">
            <a:solidFill>
              <a:srgbClr val="BD494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CaixaDeTexto 19">
            <a:extLst>
              <a:ext uri="{FF2B5EF4-FFF2-40B4-BE49-F238E27FC236}">
                <a16:creationId xmlns:a16="http://schemas.microsoft.com/office/drawing/2014/main" id="{8381178C-5FBF-4AEC-AA82-9A72BA04B5DE}"/>
              </a:ext>
            </a:extLst>
          </p:cNvPr>
          <p:cNvSpPr txBox="1"/>
          <p:nvPr/>
        </p:nvSpPr>
        <p:spPr>
          <a:xfrm>
            <a:off x="677806" y="35375260"/>
            <a:ext cx="27428656" cy="515715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noAutofit/>
          </a:bodyPr>
          <a:lstStyle/>
          <a:p>
            <a:pPr algn="ctr"/>
            <a:r>
              <a:rPr lang="pt-BR" sz="3200" b="1" cap="all" dirty="0"/>
              <a:t>AGRADECIMENTOS</a:t>
            </a:r>
          </a:p>
          <a:p>
            <a:pPr algn="ctr"/>
            <a:endParaRPr lang="pt-BR" sz="3200" b="1" cap="all" dirty="0"/>
          </a:p>
          <a:p>
            <a:pPr algn="ctr"/>
            <a:r>
              <a:rPr lang="pt-BR" sz="2800" dirty="0"/>
              <a:t>Agradeço primeiramente a Deus e a todos que, de alguma forma, contribuíram para a realização deste trabalho. Aos colegas e professores que compartilharam seus conhecimentos e experiências, enriquecendo o desenvolvimento desta pesquisa. À instituição de ensino, pelo apoio e pela estrutura oferecida durante todo o processo. Aos familiares e amigos, pela paciência, incentivo e compreensão nos momentos de dedicação e esforço. E a todos que, direta ou indiretamente, colaboraram para que este artigo se tornasse possível.</a:t>
            </a:r>
          </a:p>
          <a:p>
            <a:pPr algn="ctr"/>
            <a:endParaRPr lang="pt-BR" sz="3200" b="1" cap="all" dirty="0"/>
          </a:p>
          <a:p>
            <a:pPr algn="ctr"/>
            <a:r>
              <a:rPr lang="pt-BR" sz="3200" b="1" cap="all" dirty="0"/>
              <a:t>PRINCIPAIS REFERÊNCIAS BIBLIOGRÁFICAS</a:t>
            </a:r>
          </a:p>
          <a:p>
            <a:pPr algn="ctr"/>
            <a:endParaRPr lang="pt-BR" sz="3200" b="1" cap="all" dirty="0">
              <a:ea typeface="Calibri"/>
              <a:cs typeface="Calibri"/>
            </a:endParaRPr>
          </a:p>
          <a:p>
            <a:pPr algn="ctr"/>
            <a:r>
              <a:rPr lang="pt-BR" sz="2800" dirty="0"/>
              <a:t>MARION, José Carlos. </a:t>
            </a:r>
            <a:r>
              <a:rPr lang="pt-BR" sz="2800" b="1" dirty="0"/>
              <a:t>Contabilidade empresarial</a:t>
            </a:r>
            <a:r>
              <a:rPr lang="pt-BR" sz="2800" dirty="0"/>
              <a:t>. 19. ed. São Paulo: Atlas, 2019.</a:t>
            </a:r>
          </a:p>
          <a:p>
            <a:pPr algn="ctr"/>
            <a:r>
              <a:rPr lang="pt-BR" sz="2800" dirty="0"/>
              <a:t>SEBRAE. </a:t>
            </a:r>
            <a:r>
              <a:rPr lang="pt-BR" sz="2800" b="1" dirty="0"/>
              <a:t>Motores da economia: micro e pequenas empresas geraram 8 em cada 10 empregos em 2023</a:t>
            </a:r>
            <a:r>
              <a:rPr lang="pt-BR" sz="2800" dirty="0"/>
              <a:t>. Agência Sebrae, 2024.</a:t>
            </a:r>
          </a:p>
          <a:p>
            <a:pPr algn="ctr"/>
            <a:r>
              <a:rPr lang="pt-BR" sz="2800" dirty="0"/>
              <a:t>SILVA, D. R.; MARTINS, G. A. </a:t>
            </a:r>
            <a:r>
              <a:rPr lang="pt-BR" sz="2800" b="1" dirty="0"/>
              <a:t>O uso da contabilidade como ferramenta de gestão em micro e pequenas empresas. Revista de Administração Contemporânea</a:t>
            </a:r>
            <a:r>
              <a:rPr lang="pt-BR" sz="2800" dirty="0"/>
              <a:t>, v. 22, n. 3, p. 415-432, 2018.</a:t>
            </a:r>
          </a:p>
          <a:p>
            <a:endParaRPr lang="pt-BR" dirty="0"/>
          </a:p>
          <a:p>
            <a:pPr algn="ctr"/>
            <a:endParaRPr lang="pt-BR" sz="2800" dirty="0">
              <a:ea typeface="Calibri" panose="020F0502020204030204"/>
              <a:cs typeface="Calibri"/>
            </a:endParaRPr>
          </a:p>
          <a:p>
            <a:pPr algn="ctr"/>
            <a:endParaRPr lang="pt-BR" sz="2400" dirty="0">
              <a:ea typeface="Calibri" panose="020F0502020204030204"/>
              <a:cs typeface="Calibri" panose="020F0502020204030204"/>
            </a:endParaRPr>
          </a:p>
        </p:txBody>
      </p:sp>
      <p:sp>
        <p:nvSpPr>
          <p:cNvPr id="23" name="CaixaDeTexto 22">
            <a:extLst>
              <a:ext uri="{FF2B5EF4-FFF2-40B4-BE49-F238E27FC236}">
                <a16:creationId xmlns:a16="http://schemas.microsoft.com/office/drawing/2014/main" id="{75D3DE07-360C-4D6A-92F3-EC9ADE8855E6}"/>
              </a:ext>
            </a:extLst>
          </p:cNvPr>
          <p:cNvSpPr txBox="1"/>
          <p:nvPr/>
        </p:nvSpPr>
        <p:spPr>
          <a:xfrm>
            <a:off x="742949" y="6121691"/>
            <a:ext cx="13320000" cy="808208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rtlCol="0" anchor="t">
            <a:noAutofit/>
          </a:bodyPr>
          <a:lstStyle/>
          <a:p>
            <a:pPr algn="just"/>
            <a:r>
              <a:rPr lang="pt-BR" sz="3600" b="1" dirty="0"/>
              <a:t>INTRODUÇÃO</a:t>
            </a:r>
          </a:p>
          <a:p>
            <a:pPr algn="just"/>
            <a:endParaRPr lang="pt-BR" sz="3600" b="1" dirty="0"/>
          </a:p>
          <a:p>
            <a:pPr algn="just"/>
            <a:r>
              <a:rPr lang="pt-BR" sz="3200" dirty="0"/>
              <a:t>	A contabilidade é essencial para a saúde e o crescimento das empresas, especialmente das Micro e Pequenas Empresas (</a:t>
            </a:r>
            <a:r>
              <a:rPr lang="pt-BR" sz="3200" dirty="0" err="1"/>
              <a:t>MPEs</a:t>
            </a:r>
            <a:r>
              <a:rPr lang="pt-BR" sz="3200" dirty="0"/>
              <a:t>), que lidam com recursos limitados. No Brasil, essas empresas representam cerca de 99% dos estabelecimentos formais e têm grande importância econômica e social, sendo responsáveis por significativa geração de empregos e cerca de 30% do PIB nacional. Apesar disso, muitas enfrentam dificuldades de gestão financeira, como falta de planejamento e controle inadequado de custos. </a:t>
            </a:r>
          </a:p>
          <a:p>
            <a:pPr algn="just"/>
            <a:r>
              <a:rPr lang="pt-BR" sz="3200" dirty="0"/>
              <a:t>	Nesse contexto, demonstrativos contábeis como o </a:t>
            </a:r>
            <a:r>
              <a:rPr lang="pt-BR" sz="3200" b="1" dirty="0"/>
              <a:t>Balanço Patrimonial</a:t>
            </a:r>
            <a:r>
              <a:rPr lang="pt-BR" sz="3200" dirty="0"/>
              <a:t> e a </a:t>
            </a:r>
            <a:r>
              <a:rPr lang="pt-BR" sz="3200" b="1" dirty="0"/>
              <a:t>Demonstração do Resultado do Exercício (DRE)</a:t>
            </a:r>
            <a:r>
              <a:rPr lang="pt-BR" sz="3200" dirty="0"/>
              <a:t> são fundamentais para garantir o controle, a organização e a tomada de decisões assertivas. O artigo, portanto, busca demonstrar a importância da contabilidade como ferramenta estratégica para a sustentabilidade e o sucesso das </a:t>
            </a:r>
            <a:r>
              <a:rPr lang="pt-BR" sz="3200" dirty="0" err="1"/>
              <a:t>MPEs</a:t>
            </a:r>
            <a:r>
              <a:rPr lang="pt-BR" sz="3200" dirty="0"/>
              <a:t>.</a:t>
            </a:r>
          </a:p>
          <a:p>
            <a:pPr algn="just"/>
            <a:endParaRPr lang="pt-BR" sz="3200" dirty="0">
              <a:cs typeface="Calibri" panose="020F0502020204030204"/>
            </a:endParaRPr>
          </a:p>
          <a:p>
            <a:pPr algn="just"/>
            <a:endParaRPr lang="pt-BR" sz="3200" dirty="0">
              <a:cs typeface="Calibri" panose="020F0502020204030204"/>
            </a:endParaRPr>
          </a:p>
          <a:p>
            <a:pPr algn="just"/>
            <a:endParaRPr lang="pt-BR" dirty="0">
              <a:cs typeface="Calibri" panose="020F0502020204030204"/>
            </a:endParaRPr>
          </a:p>
        </p:txBody>
      </p:sp>
      <p:sp>
        <p:nvSpPr>
          <p:cNvPr id="25" name="CaixaDeTexto 24">
            <a:extLst>
              <a:ext uri="{FF2B5EF4-FFF2-40B4-BE49-F238E27FC236}">
                <a16:creationId xmlns:a16="http://schemas.microsoft.com/office/drawing/2014/main" id="{33387386-60FF-4476-8EF5-3ECA240B32DC}"/>
              </a:ext>
            </a:extLst>
          </p:cNvPr>
          <p:cNvSpPr txBox="1"/>
          <p:nvPr/>
        </p:nvSpPr>
        <p:spPr>
          <a:xfrm>
            <a:off x="742949" y="5290547"/>
            <a:ext cx="27344457" cy="769441"/>
          </a:xfrm>
          <a:prstGeom prst="rect">
            <a:avLst/>
          </a:prstGeom>
          <a:solidFill>
            <a:srgbClr val="BD494F"/>
          </a:solidFill>
        </p:spPr>
        <p:txBody>
          <a:bodyPr wrap="square" rtlCol="0">
            <a:spAutoFit/>
          </a:bodyPr>
          <a:lstStyle/>
          <a:p>
            <a:pPr algn="ctr"/>
            <a:r>
              <a:rPr lang="pt-BR" sz="4400" b="1" dirty="0">
                <a:solidFill>
                  <a:schemeClr val="bg1"/>
                </a:solidFill>
              </a:rPr>
              <a:t>TÉCNICO EM CONTABILIDADE </a:t>
            </a:r>
          </a:p>
        </p:txBody>
      </p:sp>
      <p:cxnSp>
        <p:nvCxnSpPr>
          <p:cNvPr id="32" name="Conector reto 31">
            <a:extLst>
              <a:ext uri="{FF2B5EF4-FFF2-40B4-BE49-F238E27FC236}">
                <a16:creationId xmlns:a16="http://schemas.microsoft.com/office/drawing/2014/main" id="{3D808EBE-86A6-419D-AABE-D7AA8068A08D}"/>
              </a:ext>
            </a:extLst>
          </p:cNvPr>
          <p:cNvCxnSpPr>
            <a:cxnSpLocks/>
          </p:cNvCxnSpPr>
          <p:nvPr/>
        </p:nvCxnSpPr>
        <p:spPr>
          <a:xfrm>
            <a:off x="14399998" y="6477733"/>
            <a:ext cx="15179" cy="28198482"/>
          </a:xfrm>
          <a:prstGeom prst="line">
            <a:avLst/>
          </a:prstGeom>
          <a:ln w="76200">
            <a:solidFill>
              <a:srgbClr val="BD494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CaixaDeTexto 44">
            <a:extLst>
              <a:ext uri="{FF2B5EF4-FFF2-40B4-BE49-F238E27FC236}">
                <a16:creationId xmlns:a16="http://schemas.microsoft.com/office/drawing/2014/main" id="{606ED75F-2D24-4C1D-9C7B-078D30D222B7}"/>
              </a:ext>
            </a:extLst>
          </p:cNvPr>
          <p:cNvSpPr txBox="1"/>
          <p:nvPr/>
        </p:nvSpPr>
        <p:spPr>
          <a:xfrm>
            <a:off x="14786462" y="25976212"/>
            <a:ext cx="13320000" cy="8151548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rtlCol="0" anchor="t">
            <a:noAutofit/>
          </a:bodyPr>
          <a:lstStyle/>
          <a:p>
            <a:r>
              <a:rPr lang="pt-BR" sz="3600" b="1" dirty="0"/>
              <a:t>CONCLUSÃO</a:t>
            </a:r>
            <a:endParaRPr lang="pt-BR" dirty="0"/>
          </a:p>
          <a:p>
            <a:endParaRPr lang="pt-BR" sz="3600" b="1" dirty="0">
              <a:cs typeface="Calibri"/>
            </a:endParaRPr>
          </a:p>
          <a:p>
            <a:r>
              <a:rPr lang="pt-BR" sz="3200" dirty="0"/>
              <a:t>	A contabilidade revela-se essencial para a gestão eficaz das micro e pequenas empresas, pois oferece informações que orientam decisões, fortalecem o planejamento e contribuem para a sustentabilidade dos negócios. Os principais demonstrativos contábeis — como o Balanço Patrimonial, a DRE e o Fluxo de Caixa — fornecem dados fundamentais sobre a situação econômica e financeira das organizações, promovendo transparência, credibilidade e apoio à gestão.</a:t>
            </a:r>
          </a:p>
          <a:p>
            <a:r>
              <a:rPr lang="pt-BR" sz="3200" dirty="0"/>
              <a:t>	Apesar disso, muitas </a:t>
            </a:r>
            <a:r>
              <a:rPr lang="pt-BR" sz="3200" dirty="0" err="1"/>
              <a:t>M.P.E.’s</a:t>
            </a:r>
            <a:r>
              <a:rPr lang="pt-BR" sz="3200" dirty="0"/>
              <a:t> ainda enfrentam dificuldades pela baixa utilização dessas ferramentas, resultando em falhas no controle financeiro e maior exposição a riscos. Diante desse cenário, torna-se indispensável que os gestores invistam em práticas contábeis adequadas, seja por meio de profissionais especializados, softwares de gestão ou capacitação própria. Encarar a contabilidade como instrumento estratégico, e não apenas fiscal, é um passo decisivo para fortalecer o desempenho, ampliar a competitividade e assegurar a continuidade das empresas no mercado.</a:t>
            </a:r>
          </a:p>
        </p:txBody>
      </p:sp>
      <p:grpSp>
        <p:nvGrpSpPr>
          <p:cNvPr id="4" name="Agrupar 3">
            <a:extLst>
              <a:ext uri="{FF2B5EF4-FFF2-40B4-BE49-F238E27FC236}">
                <a16:creationId xmlns:a16="http://schemas.microsoft.com/office/drawing/2014/main" id="{B4D92FCD-4B08-1B63-7F32-B6FC0BDA5E0C}"/>
              </a:ext>
            </a:extLst>
          </p:cNvPr>
          <p:cNvGrpSpPr/>
          <p:nvPr/>
        </p:nvGrpSpPr>
        <p:grpSpPr>
          <a:xfrm>
            <a:off x="-44" y="40422942"/>
            <a:ext cx="28799999" cy="2780704"/>
            <a:chOff x="-2" y="39154101"/>
            <a:chExt cx="28800000" cy="4049614"/>
          </a:xfrm>
        </p:grpSpPr>
        <p:pic>
          <p:nvPicPr>
            <p:cNvPr id="5" name="Imagem 4">
              <a:extLst>
                <a:ext uri="{FF2B5EF4-FFF2-40B4-BE49-F238E27FC236}">
                  <a16:creationId xmlns:a16="http://schemas.microsoft.com/office/drawing/2014/main" id="{CB96F626-F74A-4619-B3C1-8712FC2D1A4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2" y="39154101"/>
              <a:ext cx="28800000" cy="4049614"/>
            </a:xfrm>
            <a:prstGeom prst="rect">
              <a:avLst/>
            </a:prstGeom>
          </p:spPr>
        </p:pic>
        <p:pic>
          <p:nvPicPr>
            <p:cNvPr id="3" name="Imagem 2">
              <a:extLst>
                <a:ext uri="{FF2B5EF4-FFF2-40B4-BE49-F238E27FC236}">
                  <a16:creationId xmlns:a16="http://schemas.microsoft.com/office/drawing/2014/main" id="{3E55FD19-A446-E100-BD90-67D68B1BA72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842172" y="40331571"/>
              <a:ext cx="17827197" cy="2869067"/>
            </a:xfrm>
            <a:prstGeom prst="rect">
              <a:avLst/>
            </a:prstGeom>
          </p:spPr>
        </p:pic>
      </p:grpSp>
      <p:sp>
        <p:nvSpPr>
          <p:cNvPr id="2" name="CaixaDeTexto 1">
            <a:extLst>
              <a:ext uri="{FF2B5EF4-FFF2-40B4-BE49-F238E27FC236}">
                <a16:creationId xmlns:a16="http://schemas.microsoft.com/office/drawing/2014/main" id="{78635647-EDF2-4986-E7B4-E8E02B151C78}"/>
              </a:ext>
            </a:extLst>
          </p:cNvPr>
          <p:cNvSpPr txBox="1"/>
          <p:nvPr/>
        </p:nvSpPr>
        <p:spPr>
          <a:xfrm>
            <a:off x="517519" y="13253131"/>
            <a:ext cx="13245963" cy="20718857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rtlCol="0" anchor="t">
            <a:noAutofit/>
          </a:bodyPr>
          <a:lstStyle/>
          <a:p>
            <a:pPr algn="just"/>
            <a:r>
              <a:rPr lang="pt-BR" sz="3600" b="1" dirty="0"/>
              <a:t>DESENVOLVIMENTO</a:t>
            </a:r>
          </a:p>
          <a:p>
            <a:pPr algn="just"/>
            <a:endParaRPr lang="pt-BR" sz="3600" b="1" dirty="0">
              <a:ea typeface="+mn-lt"/>
              <a:cs typeface="+mn-lt"/>
            </a:endParaRPr>
          </a:p>
          <a:p>
            <a:pPr algn="just"/>
            <a:r>
              <a:rPr lang="pt-BR" sz="3200" dirty="0"/>
              <a:t>	O desenvolvimento deste estudo aborda a relevância dos demonstrativos contábeis como instrumentos essenciais para a gestão das micro e pequenas empresas (</a:t>
            </a:r>
            <a:r>
              <a:rPr lang="pt-BR" sz="3200" dirty="0" err="1"/>
              <a:t>M.P.E.’s</a:t>
            </a:r>
            <a:r>
              <a:rPr lang="pt-BR" sz="3200" dirty="0"/>
              <a:t>). Apesar de representarem a maior parte dos empregos formais no Brasil, muitas </a:t>
            </a:r>
            <a:r>
              <a:rPr lang="pt-BR" sz="3200" dirty="0" err="1"/>
              <a:t>M.P.E.’s</a:t>
            </a:r>
            <a:r>
              <a:rPr lang="pt-BR" sz="3200" dirty="0"/>
              <a:t> ainda enfrentam dificuldades na gestão financeira, reflexo do uso limitado das informações contábeis. Conforme dados do Sebrae (2024), a elevada taxa de mortalidade desse segmento está relacionada à ausência de práticas administrativas consistentes e à compreensão restrita da contabilidade, frequentemente vista apenas como obrigação fiscal.</a:t>
            </a:r>
          </a:p>
          <a:p>
            <a:pPr algn="just"/>
            <a:endParaRPr lang="pt-BR" sz="3200" dirty="0"/>
          </a:p>
          <a:p>
            <a:pPr algn="just"/>
            <a:r>
              <a:rPr lang="pt-BR" sz="3200" dirty="0"/>
              <a:t>	A pesquisa realizada por meio de formulário eletrônico evidenciou que parte dos empresários não possui acesso regular aos demonstrativos contábeis e tampouco solicita esses documentos. Ademais, verificou-se que 37% dos entrevistados relataram falta de tempo para elaborar ou analisar relatórios, e 25% afirmaram não possuir conhecimento para interpretá-los. Essa postura reduz a contabilidade a uma função burocrática, limitando seu potencial como base para o planejamento estratégico, avaliação de desempenho, análise de custos e projeção de cenários.</a:t>
            </a:r>
          </a:p>
          <a:p>
            <a:pPr algn="just"/>
            <a:endParaRPr lang="pt-BR" sz="3200" dirty="0"/>
          </a:p>
          <a:p>
            <a:pPr algn="just"/>
            <a:r>
              <a:rPr lang="pt-BR" sz="3200" dirty="0"/>
              <a:t>	Estudos como os de Oliveira e Pereira (2017) e Marion (2019) reforçam que a ausência de práticas contábeis gerenciais eficazes torna as </a:t>
            </a:r>
            <a:r>
              <a:rPr lang="pt-BR" sz="3200" dirty="0" err="1"/>
              <a:t>M.P.E.’s</a:t>
            </a:r>
            <a:r>
              <a:rPr lang="pt-BR" sz="3200" dirty="0"/>
              <a:t> mais vulneráveis, especialmente em contextos de competição acirrada e instabilidade econômica. A falta de domínio sobre os demonstrativos compromete a construção de uma gestão sólida, dificulta a tomada de decisões e reduz a capacidade de adaptação e sustentabilidade a longo prazo.</a:t>
            </a:r>
          </a:p>
          <a:p>
            <a:pPr algn="just"/>
            <a:r>
              <a:rPr lang="pt-BR" sz="3200" dirty="0"/>
              <a:t>Nesse cenário, o estudo se orienta pela seguinte questão-problema: </a:t>
            </a:r>
            <a:r>
              <a:rPr lang="pt-BR" sz="3200" b="1" dirty="0"/>
              <a:t>de que forma os demonstrativos contábeis podem contribuir para a gestão eficaz e a sustentabilidade das micro e pequenas empresas?</a:t>
            </a:r>
            <a:r>
              <a:rPr lang="pt-BR" sz="3200" dirty="0"/>
              <a:t> Para respondê-la, o desenvolvimento contextualiza os principais relatórios exigidos pela legislação societária brasileira (Lei nº 6.404/1976): Balanço Patrimonial, Demonstração do Resultado do Exercício, Demonstração dos Fluxos de Caixa, Demonstração das Mutações do Patrimônio Líquido e Notas Explicativas. Cada um desses demonstrativos cumpre uma função específica, permitindo avaliar a posição financeira, o desempenho econômico, a capacidade de geração de caixa e as variações no patrimônio da entidade.</a:t>
            </a:r>
          </a:p>
          <a:p>
            <a:pPr algn="just"/>
            <a:endParaRPr lang="pt-BR" sz="3200" dirty="0"/>
          </a:p>
          <a:p>
            <a:pPr algn="just"/>
            <a:r>
              <a:rPr lang="pt-BR" sz="3200" dirty="0"/>
              <a:t>Com base nos conceitos estabelecidos pelo C.P.C. e por autores da área contábil, evidencia-se que esses relatórios oferecem informações padronizadas, transparentes e comparáveis, servindo tanto ao público interno quanto externo. Quando interpretados e utilizados de maneira adequada, os demonstrativos contábeis tornam-se ferramentas estratégicas fundamentais, capazes de favorecer decisões mais assertivas, melhorar o desempenho operacional e fortalecer a sustentabilidade das </a:t>
            </a:r>
            <a:r>
              <a:rPr lang="pt-BR" sz="3200" dirty="0" err="1"/>
              <a:t>M.P.E.’s</a:t>
            </a:r>
            <a:r>
              <a:rPr lang="pt-BR" sz="3200" dirty="0"/>
              <a:t>.</a:t>
            </a:r>
          </a:p>
        </p:txBody>
      </p:sp>
      <p:sp>
        <p:nvSpPr>
          <p:cNvPr id="11" name="CaixaDeTexto 10">
            <a:extLst>
              <a:ext uri="{FF2B5EF4-FFF2-40B4-BE49-F238E27FC236}">
                <a16:creationId xmlns:a16="http://schemas.microsoft.com/office/drawing/2014/main" id="{E47ED177-B31A-E4DD-2781-326B565D0368}"/>
              </a:ext>
            </a:extLst>
          </p:cNvPr>
          <p:cNvSpPr txBox="1"/>
          <p:nvPr/>
        </p:nvSpPr>
        <p:spPr>
          <a:xfrm>
            <a:off x="17527016" y="12820599"/>
            <a:ext cx="7976524" cy="588304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rtlCol="0" anchor="t">
            <a:noAutofit/>
          </a:bodyPr>
          <a:lstStyle/>
          <a:p>
            <a:pPr algn="ctr"/>
            <a:r>
              <a:rPr lang="pt-BR" sz="3600" dirty="0"/>
              <a:t>Fonte: Elaborado pelos autores(2025)</a:t>
            </a:r>
            <a:br>
              <a:rPr lang="pt-BR" sz="3600" dirty="0"/>
            </a:br>
            <a:endParaRPr lang="pt-BR" sz="3200" dirty="0"/>
          </a:p>
        </p:txBody>
      </p:sp>
      <p:sp>
        <p:nvSpPr>
          <p:cNvPr id="12" name="CaixaDeTexto 11">
            <a:extLst>
              <a:ext uri="{FF2B5EF4-FFF2-40B4-BE49-F238E27FC236}">
                <a16:creationId xmlns:a16="http://schemas.microsoft.com/office/drawing/2014/main" id="{9F5A5D6A-DCDF-87C8-57B4-5072ED2F258B}"/>
              </a:ext>
            </a:extLst>
          </p:cNvPr>
          <p:cNvSpPr txBox="1"/>
          <p:nvPr/>
        </p:nvSpPr>
        <p:spPr>
          <a:xfrm>
            <a:off x="14583577" y="13555578"/>
            <a:ext cx="13863403" cy="104114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rtlCol="0" anchor="t">
            <a:noAutofit/>
          </a:bodyPr>
          <a:lstStyle/>
          <a:p>
            <a:pPr algn="ctr"/>
            <a:r>
              <a:rPr lang="pt-BR" sz="3600" b="1" dirty="0"/>
              <a:t>Gráfico 2: Uso e compreensão. Barreiras Percebidas.</a:t>
            </a:r>
          </a:p>
        </p:txBody>
      </p:sp>
      <p:sp>
        <p:nvSpPr>
          <p:cNvPr id="21" name="CaixaDeTexto 20">
            <a:extLst>
              <a:ext uri="{FF2B5EF4-FFF2-40B4-BE49-F238E27FC236}">
                <a16:creationId xmlns:a16="http://schemas.microsoft.com/office/drawing/2014/main" id="{20A99F8F-F79C-283E-ED3B-B82C5C8684C2}"/>
              </a:ext>
            </a:extLst>
          </p:cNvPr>
          <p:cNvSpPr txBox="1"/>
          <p:nvPr/>
        </p:nvSpPr>
        <p:spPr>
          <a:xfrm>
            <a:off x="14583578" y="6506749"/>
            <a:ext cx="13863403" cy="104114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rtlCol="0" anchor="t">
            <a:noAutofit/>
          </a:bodyPr>
          <a:lstStyle/>
          <a:p>
            <a:pPr algn="ctr"/>
            <a:r>
              <a:rPr lang="pt-BR" sz="3600" b="1" dirty="0"/>
              <a:t>Gráfico 1: Sua empresa possui demonstrativos contábeis preparados regularmente? (Balanço, DRE, </a:t>
            </a:r>
            <a:r>
              <a:rPr lang="pt-BR" sz="3600" b="1" dirty="0" err="1"/>
              <a:t>etc</a:t>
            </a:r>
            <a:r>
              <a:rPr lang="pt-BR" sz="3600" b="1" dirty="0"/>
              <a:t>)</a:t>
            </a:r>
            <a:br>
              <a:rPr lang="pt-BR" sz="3600" b="1" dirty="0"/>
            </a:br>
            <a:endParaRPr lang="pt-BR" sz="3200" dirty="0">
              <a:cs typeface="Calibri"/>
            </a:endParaRPr>
          </a:p>
        </p:txBody>
      </p:sp>
      <p:sp>
        <p:nvSpPr>
          <p:cNvPr id="24" name="CaixaDeTexto 23">
            <a:extLst>
              <a:ext uri="{FF2B5EF4-FFF2-40B4-BE49-F238E27FC236}">
                <a16:creationId xmlns:a16="http://schemas.microsoft.com/office/drawing/2014/main" id="{0B60E04B-9FA2-7ABF-1492-26E61C984E6F}"/>
              </a:ext>
            </a:extLst>
          </p:cNvPr>
          <p:cNvSpPr txBox="1"/>
          <p:nvPr/>
        </p:nvSpPr>
        <p:spPr>
          <a:xfrm>
            <a:off x="14583577" y="19909242"/>
            <a:ext cx="13863403" cy="104114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rtlCol="0" anchor="t">
            <a:noAutofit/>
          </a:bodyPr>
          <a:lstStyle/>
          <a:p>
            <a:pPr algn="ctr"/>
            <a:r>
              <a:rPr lang="pt-BR" sz="3600" b="1" dirty="0"/>
              <a:t>Gráfico 3: Regime Tributário</a:t>
            </a:r>
            <a:br>
              <a:rPr lang="pt-BR" sz="3600" b="1" dirty="0"/>
            </a:br>
            <a:endParaRPr lang="pt-BR" sz="3200" dirty="0">
              <a:cs typeface="Calibri"/>
            </a:endParaRPr>
          </a:p>
        </p:txBody>
      </p:sp>
      <p:sp>
        <p:nvSpPr>
          <p:cNvPr id="27" name="CaixaDeTexto 26">
            <a:extLst>
              <a:ext uri="{FF2B5EF4-FFF2-40B4-BE49-F238E27FC236}">
                <a16:creationId xmlns:a16="http://schemas.microsoft.com/office/drawing/2014/main" id="{D77A0006-068E-0DD2-5D04-BEA3790F33CA}"/>
              </a:ext>
            </a:extLst>
          </p:cNvPr>
          <p:cNvSpPr txBox="1"/>
          <p:nvPr/>
        </p:nvSpPr>
        <p:spPr>
          <a:xfrm>
            <a:off x="17481403" y="25161569"/>
            <a:ext cx="7976524" cy="588304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rtlCol="0" anchor="t">
            <a:noAutofit/>
          </a:bodyPr>
          <a:lstStyle/>
          <a:p>
            <a:pPr algn="ctr"/>
            <a:r>
              <a:rPr lang="pt-BR" sz="3600" dirty="0"/>
              <a:t>Fonte: Elaborado pelos autores(2025)</a:t>
            </a:r>
            <a:br>
              <a:rPr lang="pt-BR" sz="3600" dirty="0"/>
            </a:br>
            <a:endParaRPr lang="pt-BR" sz="3200" dirty="0"/>
          </a:p>
        </p:txBody>
      </p:sp>
      <p:pic>
        <p:nvPicPr>
          <p:cNvPr id="14" name="Imagem 13">
            <a:extLst>
              <a:ext uri="{FF2B5EF4-FFF2-40B4-BE49-F238E27FC236}">
                <a16:creationId xmlns:a16="http://schemas.microsoft.com/office/drawing/2014/main" id="{B4CDD54F-B37F-1816-05FB-D2F6F6FC286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750566" y="7684309"/>
            <a:ext cx="9117447" cy="5224898"/>
          </a:xfrm>
          <a:prstGeom prst="rect">
            <a:avLst/>
          </a:prstGeom>
        </p:spPr>
      </p:pic>
      <p:pic>
        <p:nvPicPr>
          <p:cNvPr id="16" name="Imagem 15">
            <a:extLst>
              <a:ext uri="{FF2B5EF4-FFF2-40B4-BE49-F238E27FC236}">
                <a16:creationId xmlns:a16="http://schemas.microsoft.com/office/drawing/2014/main" id="{442D2900-AD7A-80D8-1B7C-31E81B35C6C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055366" y="14455208"/>
            <a:ext cx="11831432" cy="4990128"/>
          </a:xfrm>
          <a:prstGeom prst="rect">
            <a:avLst/>
          </a:prstGeom>
        </p:spPr>
      </p:pic>
      <p:pic>
        <p:nvPicPr>
          <p:cNvPr id="34" name="Imagem 33">
            <a:extLst>
              <a:ext uri="{FF2B5EF4-FFF2-40B4-BE49-F238E27FC236}">
                <a16:creationId xmlns:a16="http://schemas.microsoft.com/office/drawing/2014/main" id="{118F7108-86BE-C4C3-0A5A-5DB4D114E58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6055366" y="20576974"/>
            <a:ext cx="9516738" cy="4389911"/>
          </a:xfrm>
          <a:prstGeom prst="rect">
            <a:avLst/>
          </a:prstGeom>
        </p:spPr>
      </p:pic>
      <p:sp>
        <p:nvSpPr>
          <p:cNvPr id="22" name="CaixaDeTexto 21">
            <a:extLst>
              <a:ext uri="{FF2B5EF4-FFF2-40B4-BE49-F238E27FC236}">
                <a16:creationId xmlns:a16="http://schemas.microsoft.com/office/drawing/2014/main" id="{E91F2E0A-39B3-F169-7A20-B1E60130C24F}"/>
              </a:ext>
            </a:extLst>
          </p:cNvPr>
          <p:cNvSpPr txBox="1"/>
          <p:nvPr/>
        </p:nvSpPr>
        <p:spPr>
          <a:xfrm>
            <a:off x="17453757" y="19011255"/>
            <a:ext cx="7976524" cy="588304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rtlCol="0" anchor="t">
            <a:noAutofit/>
          </a:bodyPr>
          <a:lstStyle/>
          <a:p>
            <a:pPr algn="ctr"/>
            <a:r>
              <a:rPr lang="pt-BR" sz="3600" dirty="0"/>
              <a:t>Fonte: Elaborado pelos autores(2025)</a:t>
            </a:r>
            <a:br>
              <a:rPr lang="pt-BR" sz="3600" dirty="0"/>
            </a:br>
            <a:endParaRPr lang="pt-BR" sz="3200" dirty="0"/>
          </a:p>
        </p:txBody>
      </p:sp>
    </p:spTree>
    <p:extLst>
      <p:ext uri="{BB962C8B-B14F-4D97-AF65-F5344CB8AC3E}">
        <p14:creationId xmlns:p14="http://schemas.microsoft.com/office/powerpoint/2010/main" val="114508984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Tema do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o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o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98</TotalTime>
  <Words>1050</Words>
  <Application>Microsoft Office PowerPoint</Application>
  <PresentationFormat>Personalizar</PresentationFormat>
  <Paragraphs>43</Paragraphs>
  <Slides>1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do Office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Ronan Adriel Zenatti</dc:creator>
  <cp:lastModifiedBy>Alexandre Daniel Alves</cp:lastModifiedBy>
  <cp:revision>35</cp:revision>
  <dcterms:created xsi:type="dcterms:W3CDTF">2017-11-28T14:46:21Z</dcterms:created>
  <dcterms:modified xsi:type="dcterms:W3CDTF">2025-11-19T18:02:50Z</dcterms:modified>
</cp:coreProperties>
</file>